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docProps/custom.xml" ContentType="application/vnd.openxmlformats-officedocument.custom-properties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24.xml" ContentType="application/vnd.openxmlformats-officedocument.presentationml.slide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4" r:id="rId2"/>
    <p:sldMasterId id="2147483686" r:id="rId3"/>
    <p:sldMasterId id="2147483698" r:id="rId4"/>
    <p:sldMasterId id="2147483710" r:id="rId5"/>
    <p:sldMasterId id="2147483722" r:id="rId6"/>
    <p:sldMasterId id="2147483734" r:id="rId7"/>
    <p:sldMasterId id="2147483746" r:id="rId8"/>
    <p:sldMasterId id="2147483758" r:id="rId9"/>
    <p:sldMasterId id="2147483770" r:id="rId10"/>
  </p:sldMasterIdLst>
  <p:notesMasterIdLst>
    <p:notesMasterId r:id="rId41"/>
  </p:notesMasterIdLst>
  <p:sldIdLst>
    <p:sldId id="258" r:id="rId11"/>
    <p:sldId id="324" r:id="rId12"/>
    <p:sldId id="325" r:id="rId13"/>
    <p:sldId id="326" r:id="rId14"/>
    <p:sldId id="337" r:id="rId15"/>
    <p:sldId id="319" r:id="rId16"/>
    <p:sldId id="320" r:id="rId17"/>
    <p:sldId id="322" r:id="rId18"/>
    <p:sldId id="323" r:id="rId19"/>
    <p:sldId id="303" r:id="rId20"/>
    <p:sldId id="305" r:id="rId21"/>
    <p:sldId id="314" r:id="rId22"/>
    <p:sldId id="338" r:id="rId23"/>
    <p:sldId id="339" r:id="rId24"/>
    <p:sldId id="340" r:id="rId25"/>
    <p:sldId id="341" r:id="rId26"/>
    <p:sldId id="342" r:id="rId27"/>
    <p:sldId id="343" r:id="rId28"/>
    <p:sldId id="344" r:id="rId29"/>
    <p:sldId id="345" r:id="rId30"/>
    <p:sldId id="317" r:id="rId31"/>
    <p:sldId id="309" r:id="rId32"/>
    <p:sldId id="310" r:id="rId33"/>
    <p:sldId id="313" r:id="rId34"/>
    <p:sldId id="315" r:id="rId35"/>
    <p:sldId id="318" r:id="rId36"/>
    <p:sldId id="327" r:id="rId37"/>
    <p:sldId id="293" r:id="rId38"/>
    <p:sldId id="294" r:id="rId39"/>
    <p:sldId id="336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A4242"/>
    <a:srgbClr val="F15D5F"/>
  </p:clrMru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87161" autoAdjust="0"/>
  </p:normalViewPr>
  <p:slideViewPr>
    <p:cSldViewPr>
      <p:cViewPr varScale="1">
        <p:scale>
          <a:sx n="89" d="100"/>
          <a:sy n="89" d="100"/>
        </p:scale>
        <p:origin x="-102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3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B77750-5408-406E-B3FE-796311261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5D0B8-4B66-4A98-8D9D-28C4FD24C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91C77-B89A-4FBA-8B3E-B39D55303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F0B5-1F29-4048-9D0E-030ED272E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D6AD7-9B90-429C-95EE-7C64ED3ED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9AD9B-01F6-4B19-BA24-984B025BB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BB9DC-2467-4494-978D-77A989AD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54720-C177-4E9F-A0BB-BA93953CD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3FD85-D443-4530-B3DC-11EE218F8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BA7D3-98F5-4FC6-9B6A-D6836F1F3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757E9-E6BF-4B3C-8C00-6CC151EC7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0DC01-588B-4060-90CF-7F0AB836F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18087-28F0-4F88-9734-7FFEBB079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4513" y="214313"/>
            <a:ext cx="1817687" cy="60944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863" y="214313"/>
            <a:ext cx="5302250" cy="60944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02D7C-FA58-407E-9C99-EAD5DD3DFA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1524000"/>
            <a:ext cx="2095500" cy="4602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0"/>
            <a:ext cx="6134100" cy="4602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6C4C0-3D52-4072-A9B8-415725199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61AFC-1F96-4F87-9CB4-1EE417B6CC31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87BBC-067A-4B7F-9CA8-BF77E7330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1C1FB-0532-4471-8F04-C2500205813C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E2D7E-B941-42B8-861F-A04D49C249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B006-F4FB-4607-8482-A70373649F74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52B50-FA7E-4D0D-BCAA-17CDE6DA1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5ACF5-1107-4FDF-8F17-842A640AA20D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E8C6-6F11-4EC3-B08E-5001F9EC8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7E7F2-4F2E-45B3-AC0E-1E4EB399E8B5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BB97A-B219-4591-8F06-203F4B738F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E424E-5CF3-42D7-B365-9AD9276CC983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08186-5948-4B3C-8396-1734F4A7C4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E757-7BBA-4518-B490-929173C61A32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CD710-BD75-4697-9FCA-3817E4D10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77FFC-75C2-49CB-AD47-B54F39878280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CD942-D4FA-409B-8082-C2D504F9C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351B3-3DE4-4439-AB04-3DE1AB9F2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F4B35-0E4C-4E7E-84ED-19C8CD6C78D0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F2E9-2810-4DEB-97DB-95D4FEEEF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000B2-C81E-4376-91D7-CE24D34BE6F7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EB844-ED9D-4B2B-88F4-5947E46CC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98B40-8083-4DD4-8DBE-CF460536BC7E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D6F8C-A8DE-4ED2-8A3D-2F9148B64F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09916-9E6A-4EBD-A845-FEA95158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5C3C0-2733-4168-8C45-C5603F349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1564-47A5-429A-8BBD-C652F32CB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D568-0E9D-4915-BBC6-F949CD033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B107C-9771-4161-9CAC-B241AD145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016E7-463A-4772-8A82-073F31110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0024-77FC-4E3A-BED5-5C8A79DB5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E7816-98A5-4A7C-A5F9-5637A8AFD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CF83-373B-4EE8-B9DF-77EFB4471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9BE43-E559-422D-84DA-49719F47F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69EB5-88F7-4D0C-8852-774AA4AEF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53B8F-6252-40D9-AA37-22FB682E8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95D20-40C6-44AD-8A7F-B46B42AE9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049E1-0793-4389-8E43-72B3F67FA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0C3A-20C9-4755-9022-227B94E59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27E11-5D39-486C-9DCB-57F220296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D9EA2-759A-4ECB-936C-846D9A92B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AEB5-4507-4707-B12C-946AD50EC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9863" y="1709738"/>
            <a:ext cx="3559175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1709738"/>
            <a:ext cx="3560762" cy="4598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F106-7A14-473A-9A7E-945148154C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681C9-3D47-4288-A803-313FEF778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CC325-4A60-4703-9F1B-3826B9084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48023-80A7-4BF7-A10C-49ACDD8AA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6E308-3251-4DD1-A744-55F08AB11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1524000"/>
            <a:ext cx="2095500" cy="4602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0"/>
            <a:ext cx="6134100" cy="4602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2C6EC-6CE5-457D-9ED2-02FE6726E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00915-B62D-4C5D-907C-8CD467247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50C87-0B22-496F-B7EA-2EF329F51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7B0CB-867B-41B5-80B4-86C62A16B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CD137-EA84-403A-97BA-438A4872B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8EC5-0932-47A1-99A8-10A2CE85E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A7948-6C01-4DF5-8ECC-3ABB70C30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487D9-DBC4-46C0-972D-76F49E6FD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ABC8C-73CD-42A8-A429-7632843E5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C1B63-168B-47E5-802B-FE0A58525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E4F10-9D97-4EAE-854A-71FE790465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8CCBF-E6A5-46EB-B334-D7332DEFB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629C6-3AEC-40FA-B3FB-958109841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F6FDF-3333-4707-89B4-0CEF8CF93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128C-9368-42A3-8074-CFFE9910D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2DB2B-378D-4723-8F86-A14488FC5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5FC73-7D21-4832-AA54-194D78C45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DE4A7-CA43-4961-B734-84D2F315C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2ED5D-CCA9-4674-B082-2025557E6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6CDAC-D7E3-450B-9AFC-BED231DA43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EF3A-0D0F-40D4-BF07-8D5B4223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2DE00-DE23-42C0-B70C-1710D8833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32BA-0041-4448-AE4B-6A2E77203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76A3F-E3BF-4102-B722-74E1F3DD3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6D5A3-F8BD-4392-8F58-E4C787656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9BC6D-4D73-4546-A0D6-D9BD50802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ABB53-3A17-4876-8807-5CD29EDDB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DDBAA-27FF-47B7-87DD-9C6DD17A8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E869-5E7B-4754-B8B0-1259D156F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667000"/>
            <a:ext cx="38100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667000"/>
            <a:ext cx="3810000" cy="345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71EDF-1212-4744-957F-346771AA8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95FD2-CE31-4C30-8FCE-9C4B06F63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2FC4D-FB46-44C1-AEEA-EC9A519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BDC10-1195-4D87-A2F4-4A0B67C65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F2161-0EFD-47A7-B0BC-AF8C69D21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F0E1A-1730-4B5E-B8F6-696A674B3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EB716-E47F-4D16-B290-9DF2065A6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1524000"/>
            <a:ext cx="2095500" cy="4602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0"/>
            <a:ext cx="6134100" cy="4602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8DA23-2FCE-42F8-9EE8-583733DE1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C43BE-9002-4919-A54E-22CC9B42D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16832-D0C5-4F91-908C-8093B8C940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0EDC2-0F28-4E72-95D9-14C6FBFFA9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85A9B-0A95-4577-A90C-AF5F7668A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C37B4-155A-4285-AF8D-56119E28EC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2270F-02AE-4A2F-8A37-D9E46309B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084E5-2C5C-4A3D-8C8B-73EFD574C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C6246-FCB4-42C6-8AD3-C13C7CF8D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32419-EFD3-47D5-A6E2-7AB6D4DD1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0E5EA-4527-4FFE-B8FA-06A9DC678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BFEF1-7651-4285-A021-461F48198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4865F-F220-4E7A-8825-FF2B3023C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DB920-BA8C-4AF3-B281-628556AF5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01E6F-121B-4B3A-AF01-6BCBC56D5E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A241A-F6F3-47F9-9315-F77D53CB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488EB-A796-4B68-B7CE-AAF4B90CE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8A3A3-B9FF-4405-85F9-9BE1B2B89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4F49A-F15C-4171-9FA7-42FE0FBC9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6C4EA-BD94-4855-BF0E-8D84826B7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0E302-D126-4A49-8FE3-323058F4A0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8C05-1310-4958-A850-79D483FE5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60A11-D9BE-41DC-90C6-43F2D8638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56D53-DD94-406B-BE30-5BE2769CF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10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F46ED-97D1-41A6-AAD2-05DAE0CEF7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0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9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214313"/>
            <a:ext cx="72723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1709738"/>
            <a:ext cx="7272337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9650" y="6237288"/>
            <a:ext cx="5762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0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A99A74-8AF9-4434-B113-DC99A281F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0" r:id="rId3"/>
    <p:sldLayoutId id="2147483789" r:id="rId4"/>
    <p:sldLayoutId id="2147483788" r:id="rId5"/>
    <p:sldLayoutId id="2147483787" r:id="rId6"/>
    <p:sldLayoutId id="2147483786" r:id="rId7"/>
    <p:sldLayoutId id="2147483785" r:id="rId8"/>
    <p:sldLayoutId id="2147483784" r:id="rId9"/>
    <p:sldLayoutId id="2147483783" r:id="rId10"/>
    <p:sldLayoutId id="214748378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394CCF-7559-4448-B284-D40C57F8C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9" r:id="rId2"/>
    <p:sldLayoutId id="2147483878" r:id="rId3"/>
    <p:sldLayoutId id="2147483877" r:id="rId4"/>
    <p:sldLayoutId id="2147483876" r:id="rId5"/>
    <p:sldLayoutId id="2147483875" r:id="rId6"/>
    <p:sldLayoutId id="2147483874" r:id="rId7"/>
    <p:sldLayoutId id="2147483873" r:id="rId8"/>
    <p:sldLayoutId id="2147483872" r:id="rId9"/>
    <p:sldLayoutId id="2147483871" r:id="rId10"/>
    <p:sldLayoutId id="21474838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6F5C4C8-8FBB-454C-AE51-02864E1E6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69146E1-578B-4794-8104-5F0E2E4CB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2" r:id="rId2"/>
    <p:sldLayoutId id="2147483801" r:id="rId3"/>
    <p:sldLayoutId id="2147483800" r:id="rId4"/>
    <p:sldLayoutId id="2147483799" r:id="rId5"/>
    <p:sldLayoutId id="2147483798" r:id="rId6"/>
    <p:sldLayoutId id="2147483797" r:id="rId7"/>
    <p:sldLayoutId id="2147483796" r:id="rId8"/>
    <p:sldLayoutId id="2147483795" r:id="rId9"/>
    <p:sldLayoutId id="2147483794" r:id="rId10"/>
    <p:sldLayoutId id="21474837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13FFC3-DF1C-4727-9B24-8A4EF31EE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3" r:id="rId2"/>
    <p:sldLayoutId id="2147483812" r:id="rId3"/>
    <p:sldLayoutId id="2147483811" r:id="rId4"/>
    <p:sldLayoutId id="2147483810" r:id="rId5"/>
    <p:sldLayoutId id="2147483809" r:id="rId6"/>
    <p:sldLayoutId id="2147483808" r:id="rId7"/>
    <p:sldLayoutId id="2147483807" r:id="rId8"/>
    <p:sldLayoutId id="2147483806" r:id="rId9"/>
    <p:sldLayoutId id="2147483805" r:id="rId10"/>
    <p:sldLayoutId id="2147483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3C73BF-DB58-4701-877B-A608B9EAF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4" r:id="rId2"/>
    <p:sldLayoutId id="2147483823" r:id="rId3"/>
    <p:sldLayoutId id="2147483822" r:id="rId4"/>
    <p:sldLayoutId id="2147483821" r:id="rId5"/>
    <p:sldLayoutId id="2147483820" r:id="rId6"/>
    <p:sldLayoutId id="2147483819" r:id="rId7"/>
    <p:sldLayoutId id="2147483818" r:id="rId8"/>
    <p:sldLayoutId id="2147483817" r:id="rId9"/>
    <p:sldLayoutId id="2147483816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15383C7-A820-4F2D-AB6D-97C9ED54C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5" r:id="rId2"/>
    <p:sldLayoutId id="2147483834" r:id="rId3"/>
    <p:sldLayoutId id="2147483833" r:id="rId4"/>
    <p:sldLayoutId id="2147483832" r:id="rId5"/>
    <p:sldLayoutId id="2147483831" r:id="rId6"/>
    <p:sldLayoutId id="2147483830" r:id="rId7"/>
    <p:sldLayoutId id="2147483829" r:id="rId8"/>
    <p:sldLayoutId id="2147483828" r:id="rId9"/>
    <p:sldLayoutId id="2147483827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1524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667000"/>
            <a:ext cx="7772400" cy="345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3430321-4978-4C7D-B4BF-5E297E455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6" r:id="rId2"/>
    <p:sldLayoutId id="2147483845" r:id="rId3"/>
    <p:sldLayoutId id="2147483844" r:id="rId4"/>
    <p:sldLayoutId id="2147483843" r:id="rId5"/>
    <p:sldLayoutId id="2147483842" r:id="rId6"/>
    <p:sldLayoutId id="2147483841" r:id="rId7"/>
    <p:sldLayoutId id="2147483840" r:id="rId8"/>
    <p:sldLayoutId id="2147483839" r:id="rId9"/>
    <p:sldLayoutId id="2147483838" r:id="rId10"/>
    <p:sldLayoutId id="21474838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ctr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9CCB487-3B9F-4A55-B982-7D2A2E167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7" r:id="rId2"/>
    <p:sldLayoutId id="2147483856" r:id="rId3"/>
    <p:sldLayoutId id="2147483855" r:id="rId4"/>
    <p:sldLayoutId id="2147483854" r:id="rId5"/>
    <p:sldLayoutId id="2147483853" r:id="rId6"/>
    <p:sldLayoutId id="2147483852" r:id="rId7"/>
    <p:sldLayoutId id="2147483851" r:id="rId8"/>
    <p:sldLayoutId id="2147483850" r:id="rId9"/>
    <p:sldLayoutId id="2147483849" r:id="rId10"/>
    <p:sldLayoutId id="21474838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49DDC1C-4D14-43B3-9D9B-1A95E4AF8C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8" r:id="rId2"/>
    <p:sldLayoutId id="2147483867" r:id="rId3"/>
    <p:sldLayoutId id="2147483866" r:id="rId4"/>
    <p:sldLayoutId id="2147483865" r:id="rId5"/>
    <p:sldLayoutId id="2147483864" r:id="rId6"/>
    <p:sldLayoutId id="2147483863" r:id="rId7"/>
    <p:sldLayoutId id="2147483862" r:id="rId8"/>
    <p:sldLayoutId id="2147483861" r:id="rId9"/>
    <p:sldLayoutId id="2147483860" r:id="rId10"/>
    <p:sldLayoutId id="21474838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/index.php?title=%D0%9F%D1%80%D0%BE%D1%84%D0%B5%D1%81%D1%81%D0%B8%D0%BE%D0%BD%D0%B0%D0%BB%D1%8C%D0%BD%D0%B0%D1%8F_%D0%BA%D0%BE%D0%BC%D0%BF%D0%B5%D1%82%D0%B5%D0%BD%D1%86%D0%B8%D1%8F&amp;action=edit&amp;redlink=1" TargetMode="Externa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idos.ru/journal/2002/0423.htm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971550" y="1125538"/>
            <a:ext cx="7715250" cy="372745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5400" b="1" smtClean="0">
                <a:solidFill>
                  <a:schemeClr val="accent2"/>
                </a:solidFill>
              </a:rPr>
              <a:t/>
            </a:r>
            <a:br>
              <a:rPr lang="ru-RU" sz="5400" b="1" smtClean="0">
                <a:solidFill>
                  <a:schemeClr val="accent2"/>
                </a:solidFill>
              </a:rPr>
            </a:br>
            <a:r>
              <a:rPr lang="ru-RU" sz="5400" b="1" smtClean="0">
                <a:solidFill>
                  <a:schemeClr val="accent2"/>
                </a:solidFill>
              </a:rPr>
              <a:t>СОВРЕМЕННОЕ ОБРАЗОВАНИЕ </a:t>
            </a:r>
            <a: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/>
            </a:r>
            <a:br>
              <a:rPr lang="ru-RU" sz="36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1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Тарасова Г.В., </a:t>
            </a:r>
            <a:br>
              <a:rPr lang="ru-RU" sz="1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1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методист ИМО Управления образования г.Казани</a:t>
            </a:r>
          </a:p>
        </p:txBody>
      </p:sp>
      <p:sp>
        <p:nvSpPr>
          <p:cNvPr id="124930" name="TextBox 5"/>
          <p:cNvSpPr txBox="1">
            <a:spLocks noChangeArrowheads="1"/>
          </p:cNvSpPr>
          <p:nvPr/>
        </p:nvSpPr>
        <p:spPr bwMode="auto">
          <a:xfrm>
            <a:off x="3071813" y="5032375"/>
            <a:ext cx="600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b="1"/>
              <a:t>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Компетенция</a:t>
            </a:r>
          </a:p>
        </p:txBody>
      </p:sp>
      <p:sp>
        <p:nvSpPr>
          <p:cNvPr id="1341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defRPr/>
            </a:pPr>
            <a:r>
              <a:rPr lang="ru-RU" b="1" dirty="0" err="1" smtClean="0">
                <a:solidFill>
                  <a:schemeClr val="accent1"/>
                </a:solidFill>
              </a:rPr>
              <a:t>Компете́нция</a:t>
            </a:r>
            <a:r>
              <a:rPr lang="ru-RU" dirty="0" smtClean="0"/>
              <a:t> (от </a:t>
            </a:r>
            <a:r>
              <a:rPr lang="ru-RU" dirty="0" smtClean="0">
                <a:hlinkClick r:id="rId2" tooltip="Латинский язык"/>
              </a:rPr>
              <a:t>лат.</a:t>
            </a:r>
            <a:r>
              <a:rPr lang="ru-RU" dirty="0" smtClean="0"/>
              <a:t> </a:t>
            </a:r>
            <a:r>
              <a:rPr lang="ru-RU" i="1" dirty="0" err="1" smtClean="0"/>
              <a:t>competere</a:t>
            </a:r>
            <a:r>
              <a:rPr lang="ru-RU" dirty="0" smtClean="0"/>
              <a:t> — соответствовать, подходить) —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способность применять знания, умения</a:t>
            </a:r>
            <a:r>
              <a:rPr lang="ru-RU" dirty="0" smtClean="0"/>
              <a:t>, успешно действовать на основе практического опыта при решении задач общего рода, также в определенной широкой области.</a:t>
            </a:r>
          </a:p>
          <a:p>
            <a:pPr>
              <a:defRPr/>
            </a:pPr>
            <a:r>
              <a:rPr lang="ru-RU" dirty="0" smtClean="0"/>
              <a:t>(</a:t>
            </a:r>
            <a:r>
              <a:rPr lang="ru-RU" sz="2000" dirty="0" smtClean="0"/>
              <a:t>Материал из Википедии — свободной энциклопедии)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0039E5"/>
                </a:solidFill>
              </a:rPr>
              <a:t>Понятие профессиональной компетенции</a:t>
            </a:r>
          </a:p>
        </p:txBody>
      </p:sp>
      <p:sp>
        <p:nvSpPr>
          <p:cNvPr id="13619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Symbol" pitchFamily="18" charset="2"/>
              <a:buChar char=""/>
            </a:pPr>
            <a:r>
              <a:rPr lang="ru-RU" sz="2800" smtClean="0">
                <a:hlinkClick r:id="rId2" tooltip="Профессиональная компетенция (страница отсутствует)"/>
              </a:rPr>
              <a:t>Профессиональная компетенция</a:t>
            </a:r>
            <a:r>
              <a:rPr lang="ru-RU" sz="2800" smtClean="0"/>
              <a:t> — способность (умение) успешно действовать на основе практического (профессионального и жизненного) опыта, умения и знаний при решении профессиональных задач</a:t>
            </a:r>
          </a:p>
          <a:p>
            <a:pPr>
              <a:buFont typeface="Symbol" pitchFamily="18" charset="2"/>
              <a:buChar char=""/>
            </a:pPr>
            <a:r>
              <a:rPr lang="ru-RU" sz="2800" smtClean="0"/>
              <a:t>  способность решать профессиональные проблемы и типичные профессиональные задачи, возникающие в реальных ситуациях деятельности, использование знаний, профессионального и жизненного опыта, ценностей и наклонностей.</a:t>
            </a:r>
          </a:p>
          <a:p>
            <a:pPr>
              <a:buFont typeface="Symbol" pitchFamily="18" charset="2"/>
              <a:buChar char=""/>
            </a:pPr>
            <a:endParaRPr lang="ru-RU" sz="2800" smtClean="0"/>
          </a:p>
          <a:p>
            <a:endParaRPr lang="ru-RU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Мониторинг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824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/>
              <a:t>Мониторинг профессиональной подготовки педагогических кадров – это непрерывное наблюдение с целью сбора, анализа информации о профессионально-педагогической подготовке педагогов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Ключевые компетентности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3926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Проблема отбора ключевых (базовых, универсальных) компетентностей является одной из центральных для обновления содержания образования. 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85A3FF"/>
                </a:solidFill>
              </a:rPr>
              <a:t>Ключевые компетентности</a:t>
            </a:r>
          </a:p>
        </p:txBody>
      </p:sp>
      <p:sp>
        <p:nvSpPr>
          <p:cNvPr id="14029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>
                <a:latin typeface="Times New Roman" pitchFamily="18" charset="0"/>
              </a:rPr>
              <a:t>Проблема отбора ключевых (базовых, универсальных) компетентностей является одной из центральных для обновления содержания образования</a:t>
            </a:r>
          </a:p>
          <a:p>
            <a:r>
              <a:rPr lang="ru-RU" sz="2400" smtClean="0">
                <a:latin typeface="Times New Roman" pitchFamily="18" charset="0"/>
              </a:rPr>
              <a:t> Перечень ключевых образовательных компетенций </a:t>
            </a:r>
            <a:r>
              <a:rPr lang="ru-RU" sz="2400" smtClean="0">
                <a:latin typeface="Times New Roman" pitchFamily="18" charset="0"/>
                <a:hlinkClick r:id="rId2"/>
              </a:rPr>
              <a:t>А.В.Хуторским</a:t>
            </a:r>
            <a:r>
              <a:rPr lang="ru-RU" sz="2400" smtClean="0">
                <a:latin typeface="Times New Roman" pitchFamily="18" charset="0"/>
              </a:rPr>
              <a:t> определен на основе главных целей общего образования, структурного представления социального опыта и опыта личности, а также основных видов деятельности ученика, позволяющих ему овладевать социальным опытом, получать навыки жизни и практической деятельности в современном обществе.</a:t>
            </a:r>
          </a:p>
          <a:p>
            <a:endParaRPr lang="ru-RU" sz="240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Ценностно-смысловые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компетенции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2800" dirty="0"/>
              <a:t> Это компетенции в сфере мировоззрения, связанные с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ценностными ориентирами ученика, его способностью видеть и понимать окружающий мир, ориентироваться в нем, осознавать свою роль и предназначение, уметь выбирать ц</a:t>
            </a:r>
            <a:r>
              <a:rPr lang="ru-RU" sz="2800" dirty="0"/>
              <a:t>елевые и смысловые установки для своих действий и поступков, принимать решения.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Общекультурные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компетенции</a:t>
            </a:r>
            <a:r>
              <a:rPr lang="ru-RU" b="1" dirty="0"/>
              <a:t> </a:t>
            </a:r>
            <a:endParaRPr lang="ru-RU" dirty="0"/>
          </a:p>
        </p:txBody>
      </p:sp>
      <p:sp>
        <p:nvSpPr>
          <p:cNvPr id="142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smtClean="0"/>
              <a:t> </a:t>
            </a:r>
            <a:r>
              <a:rPr lang="ru-RU" sz="2800" smtClean="0"/>
              <a:t>Ученик должен быть хорошо осведомлен, обладать познаниями и опытом деятельности в вопросах национальной и общечеловеческой культуры, духовно-нравственных основ жизни человека и человечества, культурологических основ семейных, социальных, общественных явлений и традиций, бытовой и культурно-досуговой сфере. Сюда же относится опыт освоения учеником научной картины мира.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Учебно-познавательные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компетенции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 - совокупность компетенций ученика в сфере </a:t>
            </a:r>
            <a:r>
              <a:rPr lang="ru-RU" sz="2800" smtClean="0">
                <a:solidFill>
                  <a:srgbClr val="85A3FF"/>
                </a:solidFill>
              </a:rPr>
              <a:t>самостоятельной познавательной деятельности,</a:t>
            </a:r>
            <a:r>
              <a:rPr lang="ru-RU" sz="2800" smtClean="0"/>
              <a:t> включающей элементы логической, методологической, общеучебной деятельности, соотнесенной с реальными познаваемыми объектами. Сюда входят знания и умения организации целеполагания, планирования, анализа, рефлексии, самооценки учебно-познавательной деятельности.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Информационные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компетенции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</p:txBody>
      </p:sp>
      <p:sp>
        <p:nvSpPr>
          <p:cNvPr id="14438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smtClean="0"/>
              <a:t> При помощи реальных объектов (телевизор, магнитофон, телефон, факс, компьютер, принтер, модем, копир) и информационных технологий (аудио- видеозапись, электронная почта, СМИ, Интернет) формируются умения самостоятельно искать, анализировать и отбирать необходимую информацию, организовывать, преобразовывать, сохранять и передавать ее.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Коммуникативные компетенции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5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smtClean="0"/>
              <a:t> </a:t>
            </a:r>
            <a:r>
              <a:rPr lang="ru-RU" smtClean="0"/>
              <a:t>включают знание необходимых языков, способов взаимодействия с окружающими и удаленными людьми и событиями, навыки работы в группе, владение различными социальными ролями в коллективе.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 b="1" smtClean="0">
                <a:solidFill>
                  <a:schemeClr val="accent2"/>
                </a:solidFill>
              </a:rPr>
              <a:t>НОРМАТИВНО-ПРАВОВАЯ БАЗА</a:t>
            </a:r>
          </a:p>
        </p:txBody>
      </p:sp>
      <p:sp>
        <p:nvSpPr>
          <p:cNvPr id="12595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План действий по модернизации общего образования на 2011 - 2015 годы (распоряжение Правительства РФ  от 7 сентября 2010 г. № 1507-р) </a:t>
            </a:r>
          </a:p>
          <a:p>
            <a:r>
              <a:rPr lang="ru-RU" smtClean="0">
                <a:solidFill>
                  <a:srgbClr val="0000CC"/>
                </a:solidFill>
                <a:latin typeface="Times New Roman" pitchFamily="18" charset="0"/>
              </a:rPr>
              <a:t>Доклады Правительства Российской Федерации о реализации национальной образовательной инициативы «Наша новая школа» в 2010 и 2011 годах</a:t>
            </a:r>
          </a:p>
          <a:p>
            <a:endParaRPr lang="ru-RU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/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Социально-трудовые компетенции 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b="1" dirty="0"/>
              <a:t> </a:t>
            </a:r>
            <a:r>
              <a:rPr lang="ru-RU" dirty="0"/>
              <a:t>означают владение знаниями и опытом в сфере гражданско-общественной деятельности (выполнение роли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гражданина, </a:t>
            </a:r>
            <a:r>
              <a:rPr lang="ru-RU" dirty="0"/>
              <a:t>наблюдателя, избирателя, представителя), в социально-трудовой сфере (права потребителя, покупателя, клиента, производителя), в сфере семейных отношений и обязанностей, в вопросах экономики и права, в области профессионального самоопределения.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4889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В профессиональной деятельности педагога выделяют и иной состав компетенций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sp>
        <p:nvSpPr>
          <p:cNvPr id="149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smtClean="0"/>
              <a:t>В Европейском проекте Балтийских стран «Учиться, чтобы делиться» были выбраны следующие её составляющие: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smtClean="0"/>
              <a:t> 1. Знания и навыки. (значимо именно их единство, т.е. знания имеют ценность, только если они сопровождаются некоторыми навыками для их реализации.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smtClean="0"/>
              <a:t> 2. Позиция и поведение. (роль педагога может появиться только тогда, когда обучаемые принимают роль ученика, желают обучиться у данного педагога)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smtClean="0"/>
              <a:t> 3. Постижение и понимание.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smtClean="0"/>
              <a:t> 4. Знание прошлого и предвидение будущего.</a:t>
            </a:r>
          </a:p>
          <a:p>
            <a:pPr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800" b="1" smtClean="0">
                <a:solidFill>
                  <a:schemeClr val="accent2"/>
                </a:solidFill>
              </a:rPr>
              <a:t>Компете́нтность</a:t>
            </a:r>
            <a:r>
              <a:rPr lang="ru-RU" sz="4800" smtClean="0">
                <a:solidFill>
                  <a:schemeClr val="accent2"/>
                </a:solidFill>
              </a:rPr>
              <a:t> </a:t>
            </a:r>
          </a:p>
        </p:txBody>
      </p:sp>
      <p:sp>
        <p:nvSpPr>
          <p:cNvPr id="1505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2400" b="1" smtClean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400" b="1" smtClean="0">
                <a:solidFill>
                  <a:schemeClr val="accent2"/>
                </a:solidFill>
              </a:rPr>
              <a:t>Компете́нтность</a:t>
            </a:r>
            <a:r>
              <a:rPr lang="ru-RU" sz="2400" smtClean="0"/>
              <a:t> — наличие знаний и опыта, необходимых для эффективной деятельности в заданной предметной области.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solidFill>
                  <a:schemeClr val="accent2"/>
                </a:solidFill>
              </a:rPr>
              <a:t>Компетентность</a:t>
            </a:r>
            <a:r>
              <a:rPr lang="ru-RU" sz="2400" smtClean="0"/>
              <a:t> (лат. competens — подходящий, соответствующий, надлежащий, способный, знающий) — качество человека, обладающего всесторонними знаниями в какой-либо области и мнение которого поэтому является веским, авторитетным;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800" b="1" smtClean="0">
                <a:solidFill>
                  <a:schemeClr val="accent2"/>
                </a:solidFill>
              </a:rPr>
              <a:t>Компете́нтность</a:t>
            </a:r>
            <a:endParaRPr lang="ru-RU" smtClean="0">
              <a:solidFill>
                <a:schemeClr val="accent2"/>
              </a:solidFill>
            </a:endParaRPr>
          </a:p>
        </p:txBody>
      </p:sp>
      <p:sp>
        <p:nvSpPr>
          <p:cNvPr id="14336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400" smtClean="0">
                <a:solidFill>
                  <a:schemeClr val="accent2"/>
                </a:solidFill>
              </a:rPr>
              <a:t>Компетентность</a:t>
            </a:r>
            <a:r>
              <a:rPr lang="ru-RU" sz="2400" smtClean="0"/>
              <a:t> — потенциальная готовность решать задачи со знанием дела. Включает в себя содержательный (знание) и процессуальный (умение) компоненты и предполагает знание существа проблемы и умение её решать; </a:t>
            </a:r>
          </a:p>
          <a:p>
            <a:pPr>
              <a:lnSpc>
                <a:spcPct val="80000"/>
              </a:lnSpc>
            </a:pPr>
            <a:r>
              <a:rPr lang="ru-RU" sz="2400" smtClean="0"/>
              <a:t>постоянное обновление знаний, владение новой информацией для успешного применения этих знаний в конкретных условиях, то есть обладание оперативным и мобильным знанием;</a:t>
            </a:r>
          </a:p>
          <a:p>
            <a:pPr>
              <a:lnSpc>
                <a:spcPct val="80000"/>
              </a:lnSpc>
            </a:pPr>
            <a:r>
              <a:rPr lang="ru-RU" sz="2400" smtClean="0">
                <a:solidFill>
                  <a:srgbClr val="0039E5"/>
                </a:solidFill>
              </a:rPr>
              <a:t>Компетентность — это обладание определённой компетенцией, то есть знаниями и опытом собственной деятельности, позволяющими выносить объективные суждения и принимать точные решения.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Уровни компетентности</a:t>
            </a:r>
          </a:p>
        </p:txBody>
      </p:sp>
      <p:sp>
        <p:nvSpPr>
          <p:cNvPr id="15462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smtClean="0"/>
              <a:t>Среди знаний и практического опыта, формируемых в процессе достижения личностью определенного уровня компетентности, — </a:t>
            </a:r>
            <a:r>
              <a:rPr lang="ru-RU" sz="2800" smtClean="0">
                <a:solidFill>
                  <a:schemeClr val="accent1"/>
                </a:solidFill>
              </a:rPr>
              <a:t>навыки самообразования</a:t>
            </a:r>
            <a:r>
              <a:rPr lang="ru-RU" sz="2800" smtClean="0"/>
              <a:t>, критического мышления, самостоятельной работы, самоорганизации и самоконтроля, работы в команде, умения прогнозировать результаты и возможные последствия разных вариантов решения, устанавливать причинно-следственные связи, находить, формулировать и решать проблемы.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smtClean="0">
                <a:solidFill>
                  <a:schemeClr val="accent2"/>
                </a:solidFill>
              </a:rPr>
              <a:t>Профессиональная компетентность</a:t>
            </a:r>
          </a:p>
        </p:txBody>
      </p:sp>
      <p:sp>
        <p:nvSpPr>
          <p:cNvPr id="15667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600" smtClean="0"/>
              <a:t>В традиционном понимании профессиональная компетентность – это совокупность ключевых, базовых и специальных компетенций.</a:t>
            </a:r>
          </a:p>
          <a:p>
            <a:pPr>
              <a:lnSpc>
                <a:spcPct val="90000"/>
              </a:lnSpc>
            </a:pPr>
            <a:r>
              <a:rPr lang="ru-RU" sz="2600" smtClean="0"/>
              <a:t>Уровни ключевых и базовых компетенций характеризуют способность к мобильности, коммуникации и актуализации личности в обществе, а уровни специальных компетенций характеризуют сформированность практических умений специалиста определённой профессии</a:t>
            </a:r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sz="3000" dirty="0" smtClean="0">
                <a:solidFill>
                  <a:schemeClr val="accent2">
                    <a:lumMod val="75000"/>
                  </a:schemeClr>
                </a:solidFill>
              </a:rPr>
              <a:t>Становление, формирование и развитие инновационной культуры педагогов</a:t>
            </a:r>
          </a:p>
        </p:txBody>
      </p:sp>
      <p:sp>
        <p:nvSpPr>
          <p:cNvPr id="149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Государство, общество и личность –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заказчики </a:t>
            </a:r>
            <a:r>
              <a:rPr lang="ru-RU" sz="2400" dirty="0" smtClean="0"/>
              <a:t>педагогической деятельности и механизма воспроизводства инновационной культуры</a:t>
            </a:r>
          </a:p>
          <a:p>
            <a:pPr>
              <a:lnSpc>
                <a:spcPct val="80000"/>
              </a:lnSpc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Инновационная культура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400" dirty="0" smtClean="0"/>
              <a:t>– высшее проявление общекультурных, профессиональных и личностных качеств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Общекультурные(социокультурные) качества: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духовность, гражданственность, эрудиция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Профессиональные качества: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знание предмета, технологическая культура, психологическая культура</a:t>
            </a:r>
          </a:p>
          <a:p>
            <a:pPr>
              <a:lnSpc>
                <a:spcPct val="80000"/>
              </a:lnSpc>
              <a:defRPr/>
            </a:pPr>
            <a:r>
              <a:rPr lang="ru-RU" sz="2400" dirty="0" smtClean="0"/>
              <a:t>Качества личности: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отношение к детям как развивающимся субъектам, культура человеческого взаимодействия, отношение к себе как развивающемуся субъекту</a:t>
            </a:r>
          </a:p>
          <a:p>
            <a:pPr>
              <a:lnSpc>
                <a:spcPct val="80000"/>
              </a:lnSpc>
              <a:defRPr/>
            </a:pPr>
            <a:endParaRPr lang="ru-RU" sz="2400" b="1" dirty="0" smtClean="0"/>
          </a:p>
          <a:p>
            <a:pPr>
              <a:lnSpc>
                <a:spcPct val="8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Компетенции</a:t>
            </a:r>
            <a:br>
              <a:rPr 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инновационной деятельности</a:t>
            </a:r>
          </a:p>
        </p:txBody>
      </p:sp>
      <p:sp>
        <p:nvSpPr>
          <p:cNvPr id="15872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lvl="2"/>
            <a:r>
              <a:rPr lang="ru-RU" sz="2800" smtClean="0">
                <a:solidFill>
                  <a:srgbClr val="0000CC"/>
                </a:solidFill>
              </a:rPr>
              <a:t>способность и готовность к разумному риску, креативность и предприимчивость, умение работать самостоятельно, готовность к работе в команде и в высококонкурентной среде;</a:t>
            </a:r>
          </a:p>
          <a:p>
            <a:pPr lvl="2"/>
            <a:r>
              <a:rPr lang="ru-RU" sz="2800" smtClean="0">
                <a:solidFill>
                  <a:srgbClr val="0000CC"/>
                </a:solidFill>
              </a:rPr>
              <a:t>владение иностранными языками, предполагающее способность к свободному бытовому, деловому и профессиональному общению.</a:t>
            </a:r>
            <a:r>
              <a:rPr lang="ru-RU" sz="280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900" smtClean="0">
                <a:solidFill>
                  <a:schemeClr val="accent2"/>
                </a:solidFill>
                <a:latin typeface="Times New Roman" pitchFamily="18" charset="0"/>
              </a:rPr>
              <a:t>Какие педагогические технологии Вы знаете и используете в своей работе?</a:t>
            </a:r>
            <a:r>
              <a:rPr lang="ru-RU" sz="2900" smtClean="0">
                <a:latin typeface="Times New Roman" pitchFamily="18" charset="0"/>
              </a:rPr>
              <a:t> </a:t>
            </a:r>
            <a:br>
              <a:rPr lang="ru-RU" sz="2900" smtClean="0">
                <a:latin typeface="Times New Roman" pitchFamily="18" charset="0"/>
              </a:rPr>
            </a:br>
            <a:endParaRPr lang="ru-RU" sz="2900" smtClean="0">
              <a:latin typeface="Times New Roman" pitchFamily="18" charset="0"/>
            </a:endParaRPr>
          </a:p>
        </p:txBody>
      </p:sp>
      <p:sp>
        <p:nvSpPr>
          <p:cNvPr id="168962" name="Rectangle 3"/>
          <p:cNvSpPr>
            <a:spLocks noGrp="1"/>
          </p:cNvSpPr>
          <p:nvPr>
            <p:ph idx="1"/>
          </p:nvPr>
        </p:nvSpPr>
        <p:spPr>
          <a:xfrm>
            <a:off x="1214438" y="1600200"/>
            <a:ext cx="785336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Сингапурская методика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Система развивающего обучения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Технология коммуникативного обучения иноязычной культуре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Личностно-ориентированные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Научно-исследовательские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ИКТ-технологии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Система деятельностного метода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Проектная технология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Технология продуктивного обучения  татарскому языку И.Л.Литвинова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Проблемно-диалогическое обучение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Игровые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Коммуникативные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Здоровьесберегающая технология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Мультмедиа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smtClean="0">
                <a:latin typeface="Times New Roman" pitchFamily="18" charset="0"/>
              </a:rPr>
              <a:t>Технология сотрудничества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>
                <a:latin typeface="Times New Roman" pitchFamily="18" charset="0"/>
              </a:rPr>
              <a:t>Что Вам больше помогает готовиться к переходу на ФГОС:</a:t>
            </a:r>
            <a:br>
              <a:rPr lang="ru-RU" sz="2400">
                <a:latin typeface="Times New Roman" pitchFamily="18" charset="0"/>
              </a:rPr>
            </a:br>
            <a:r>
              <a:rPr lang="ru-RU" sz="2400">
                <a:latin typeface="Times New Roman" pitchFamily="18" charset="0"/>
              </a:rPr>
              <a:t>проводимая методическая работа в школе / районе / городе или Ваше самообразование?</a:t>
            </a:r>
          </a:p>
        </p:txBody>
      </p:sp>
      <p:sp>
        <p:nvSpPr>
          <p:cNvPr id="16998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Помогает: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методическая работа в школе, районе, городе;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обмен опытом с коллегами;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самообразование (6 ч /5,8%- курсовая подготовка в рамках повышения квалификации (республиканская стажировка –  10 ч/)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самообразование –курсы – 3 ч/ 2,9%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методическая работа в школе – 10 ч /9,7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методическая работа в районе – 15 ч/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методическая работа в городе – 5 человек/ 14,5%;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семинары – 2 ч/ 1,9%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 стажерские площадки – 2 ч /1,9%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--------------------------------------------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Times New Roman" pitchFamily="18" charset="0"/>
              </a:rPr>
              <a:t>Всё вместе – 28/32 человека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200" b="1" smtClean="0">
                <a:solidFill>
                  <a:schemeClr val="accent2"/>
                </a:solidFill>
              </a:rPr>
              <a:t>НОРМАТИВНО-ПРАВОВАЯ БАЗА</a:t>
            </a: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3600" smtClean="0">
                <a:solidFill>
                  <a:srgbClr val="0000CC"/>
                </a:solidFill>
                <a:latin typeface="Times New Roman" pitchFamily="18" charset="0"/>
              </a:rPr>
              <a:t>Федеральная целевая программа развития образования на 2011-2015 годы</a:t>
            </a:r>
          </a:p>
          <a:p>
            <a:r>
              <a:rPr lang="ru-RU" sz="3600" smtClean="0">
                <a:solidFill>
                  <a:srgbClr val="0000CC"/>
                </a:solidFill>
                <a:latin typeface="Times New Roman" pitchFamily="18" charset="0"/>
              </a:rPr>
              <a:t>Федеральные государственные стандарты общего образования</a:t>
            </a:r>
          </a:p>
          <a:p>
            <a:pPr>
              <a:buFontTx/>
              <a:buNone/>
            </a:pPr>
            <a:r>
              <a:rPr lang="ru-RU" sz="360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endParaRPr lang="en-US" sz="3600" smtClean="0">
              <a:solidFill>
                <a:srgbClr val="0000CC"/>
              </a:solidFill>
              <a:latin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solidFill>
                  <a:schemeClr val="accent2"/>
                </a:solidFill>
              </a:rPr>
              <a:t>Уважаемые коллеги!</a:t>
            </a:r>
          </a:p>
        </p:txBody>
      </p:sp>
      <p:sp>
        <p:nvSpPr>
          <p:cNvPr id="1730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4800" b="1" i="1" smtClean="0">
                <a:solidFill>
                  <a:schemeClr val="accent2"/>
                </a:solidFill>
              </a:rPr>
              <a:t>Благодарю</a:t>
            </a:r>
          </a:p>
          <a:p>
            <a:r>
              <a:rPr lang="ru-RU" sz="4800" b="1" i="1" smtClean="0">
                <a:solidFill>
                  <a:schemeClr val="accent2"/>
                </a:solidFill>
              </a:rPr>
              <a:t> За</a:t>
            </a:r>
          </a:p>
          <a:p>
            <a:r>
              <a:rPr lang="ru-RU" sz="4800" b="1" i="1" smtClean="0">
                <a:solidFill>
                  <a:schemeClr val="accent2"/>
                </a:solidFill>
              </a:rPr>
              <a:t>Внимание!</a:t>
            </a:r>
          </a:p>
          <a:p>
            <a:r>
              <a:rPr lang="ru-RU" sz="4800" b="1" i="1" smtClean="0">
                <a:solidFill>
                  <a:schemeClr val="accent2"/>
                </a:solidFill>
              </a:rPr>
              <a:t>Успехов  в творческом труде!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Главные события</a:t>
            </a:r>
            <a:br>
              <a:rPr 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</a:br>
            <a:r>
              <a:rPr 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 общем образовании (2004-2011</a:t>
            </a:r>
            <a:r>
              <a:rPr lang="ru-RU" sz="4000" b="1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3600" smtClean="0">
                <a:solidFill>
                  <a:srgbClr val="0000CC"/>
                </a:solidFill>
                <a:latin typeface="Times New Roman" pitchFamily="18" charset="0"/>
              </a:rPr>
              <a:t>Расширение финансовой самостоятельности школ</a:t>
            </a:r>
          </a:p>
          <a:p>
            <a:r>
              <a:rPr lang="ru-RU" sz="3600" smtClean="0">
                <a:solidFill>
                  <a:srgbClr val="0000CC"/>
                </a:solidFill>
                <a:latin typeface="Times New Roman" pitchFamily="18" charset="0"/>
              </a:rPr>
              <a:t> Всеобщее введение ЕГЭ</a:t>
            </a:r>
          </a:p>
          <a:p>
            <a:r>
              <a:rPr lang="ru-RU" sz="3600" smtClean="0">
                <a:solidFill>
                  <a:srgbClr val="0000CC"/>
                </a:solidFill>
                <a:latin typeface="Times New Roman" pitchFamily="18" charset="0"/>
              </a:rPr>
              <a:t> Введение новой системы оплаты труда учителей </a:t>
            </a:r>
          </a:p>
          <a:p>
            <a:endParaRPr lang="ru-RU" sz="3600" smtClean="0">
              <a:solidFill>
                <a:srgbClr val="0000CC"/>
              </a:solidFill>
              <a:latin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b="1" smtClean="0">
                <a:solidFill>
                  <a:schemeClr val="accent2"/>
                </a:solidFill>
              </a:rPr>
              <a:t>Стандарт?</a:t>
            </a:r>
          </a:p>
        </p:txBody>
      </p:sp>
      <p:sp>
        <p:nvSpPr>
          <p:cNvPr id="12902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z="2400" b="1" smtClean="0">
                <a:solidFill>
                  <a:schemeClr val="accent2"/>
                </a:solidFill>
              </a:rPr>
              <a:t>Стандарт (от англ. </a:t>
            </a:r>
            <a:r>
              <a:rPr lang="en-US" sz="2400" b="1" smtClean="0">
                <a:solidFill>
                  <a:schemeClr val="accent2"/>
                </a:solidFill>
              </a:rPr>
              <a:t>Standad</a:t>
            </a:r>
            <a:r>
              <a:rPr lang="ru-RU" sz="2400" b="1" smtClean="0">
                <a:solidFill>
                  <a:schemeClr val="accent2"/>
                </a:solidFill>
              </a:rPr>
              <a:t>)</a:t>
            </a:r>
            <a:endParaRPr lang="en-US" sz="2400" b="1" smtClean="0">
              <a:solidFill>
                <a:schemeClr val="accent2"/>
              </a:solidFill>
            </a:endParaRPr>
          </a:p>
          <a:p>
            <a:r>
              <a:rPr lang="en-US" sz="2400" b="1" smtClean="0">
                <a:solidFill>
                  <a:schemeClr val="accent2"/>
                </a:solidFill>
              </a:rPr>
              <a:t>- </a:t>
            </a:r>
            <a:r>
              <a:rPr lang="ru-RU" sz="2400" b="1" smtClean="0">
                <a:solidFill>
                  <a:schemeClr val="accent2"/>
                </a:solidFill>
              </a:rPr>
              <a:t>норма, образец, эталон, модель, принимаемые за исходные для сопоставления с ними других исходных объектов</a:t>
            </a:r>
          </a:p>
        </p:txBody>
      </p:sp>
      <p:sp>
        <p:nvSpPr>
          <p:cNvPr id="129027" name="Rectangle 6"/>
          <p:cNvSpPr>
            <a:spLocks noChangeArrowheads="1"/>
          </p:cNvSpPr>
          <p:nvPr/>
        </p:nvSpPr>
        <p:spPr bwMode="auto">
          <a:xfrm>
            <a:off x="2124075" y="573405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sz="37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Стандарт направлен на обеспечение: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341438"/>
            <a:ext cx="8589963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- </a:t>
            </a: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равных возможностей</a:t>
            </a:r>
            <a:r>
              <a:rPr lang="ru-RU" sz="2400" smtClean="0">
                <a:latin typeface="Times New Roman" pitchFamily="18" charset="0"/>
              </a:rPr>
              <a:t> получения </a:t>
            </a: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качественного</a:t>
            </a:r>
            <a:r>
              <a:rPr lang="ru-RU" sz="2400" smtClean="0">
                <a:latin typeface="Times New Roman" pitchFamily="18" charset="0"/>
              </a:rPr>
              <a:t> начального общего образования;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</a:rPr>
              <a:t>- </a:t>
            </a: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духовно-нравственного развития и воспитания</a:t>
            </a:r>
            <a:r>
              <a:rPr lang="ru-RU" sz="2400" smtClean="0">
                <a:latin typeface="Times New Roman" pitchFamily="18" charset="0"/>
              </a:rPr>
              <a:t> обучающихся на ступени начального общего образования, становление их гражданской идентичности как основы развития гражданского общества;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</a:rPr>
              <a:t>- </a:t>
            </a: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преемственности </a:t>
            </a:r>
            <a:r>
              <a:rPr lang="ru-RU" sz="2400" smtClean="0">
                <a:latin typeface="Times New Roman" pitchFamily="18" charset="0"/>
              </a:rPr>
              <a:t>основных образовательных программ дошкольного, начального общего, основного общего, среднего (полного) общего, начального профессионального, среднего профессионального и высшего профессионального образования;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</a:rPr>
              <a:t>- </a:t>
            </a: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сохранения и развития культурного разнообразия и языкового наследия многонационального народа Российской Федерации</a:t>
            </a:r>
            <a:r>
              <a:rPr lang="ru-RU" sz="2400" smtClean="0">
                <a:latin typeface="Times New Roman" pitchFamily="18" charset="0"/>
              </a:rPr>
              <a:t>, права на изучение родного языка, возможности получения начального общего образования на родном языке, овладения духовными ценностями и культурой многонационального народа России; </a:t>
            </a:r>
          </a:p>
          <a:p>
            <a:pPr>
              <a:lnSpc>
                <a:spcPct val="80000"/>
              </a:lnSpc>
            </a:pPr>
            <a:endParaRPr lang="ru-RU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ru-RU" sz="37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Стандарт направлен на обеспечение:</a:t>
            </a:r>
          </a:p>
        </p:txBody>
      </p:sp>
      <p:sp>
        <p:nvSpPr>
          <p:cNvPr id="1310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628775"/>
            <a:ext cx="8672512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- единства</a:t>
            </a:r>
            <a:r>
              <a:rPr lang="ru-RU" sz="2400" smtClean="0">
                <a:latin typeface="Times New Roman" pitchFamily="18" charset="0"/>
              </a:rPr>
              <a:t> образовательного пространства Российской Федерации в условиях многообразия образовательных систем и видов образовательных учреждений;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</a:rPr>
              <a:t>- </a:t>
            </a: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демократизации </a:t>
            </a:r>
            <a:r>
              <a:rPr lang="ru-RU" sz="2400" smtClean="0">
                <a:latin typeface="Times New Roman" pitchFamily="18" charset="0"/>
              </a:rPr>
              <a:t>образования и всей образовательной деятельности, в том числе через развитие форм государственно-общественного управления, расширение возможностей для реализации права выбора педагогическими работниками методик обучения и воспитания, методов оценки знаний обучающихся, воспитанников, использования различных форм образовательной деятельности обучающихся, развития культуры образовательной среды образовательного учреждения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Times New Roman" pitchFamily="18" charset="0"/>
              </a:rPr>
              <a:t>Принципиальное отличие новых ФГОС от стандартов 2004 заключается в том, что </a:t>
            </a:r>
            <a:r>
              <a:rPr lang="ru-RU" sz="2400" smtClean="0">
                <a:solidFill>
                  <a:srgbClr val="FF0066"/>
                </a:solidFill>
                <a:latin typeface="Times New Roman" pitchFamily="18" charset="0"/>
              </a:rPr>
              <a:t>цель   обучения - не предметный, а личностный результат </a:t>
            </a: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FF0066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4"/>
          <p:cNvSpPr>
            <a:spLocks noGrp="1"/>
          </p:cNvSpPr>
          <p:nvPr>
            <p:ph type="title" sz="quarter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Ключевые цели, связанные с изучением иностранного языка </a:t>
            </a:r>
            <a:r>
              <a:rPr lang="ru-RU" sz="3000" dirty="0" smtClean="0">
                <a:latin typeface="Times New Roman" pitchFamily="18" charset="0"/>
              </a:rPr>
              <a:t> </a:t>
            </a:r>
          </a:p>
        </p:txBody>
      </p:sp>
      <p:sp>
        <p:nvSpPr>
          <p:cNvPr id="132098" name="Rectangle 5"/>
          <p:cNvSpPr>
            <a:spLocks noGrp="1"/>
          </p:cNvSpPr>
          <p:nvPr>
            <p:ph sz="quarter" idx="4294967295"/>
          </p:nvPr>
        </p:nvSpPr>
        <p:spPr>
          <a:xfrm>
            <a:off x="838200" y="1600200"/>
            <a:ext cx="4030663" cy="2190750"/>
          </a:xfrm>
        </p:spPr>
        <p:txBody>
          <a:bodyPr/>
          <a:lstStyle/>
          <a:p>
            <a:pPr marL="365125" indent="-282575" eaLnBrk="1" hangingPunct="1"/>
            <a:r>
              <a:rPr lang="ru-RU" sz="2000" smtClean="0">
                <a:latin typeface="Times New Roman" pitchFamily="18" charset="0"/>
              </a:rPr>
              <a:t>владение иностранным языком становится одной из важнейших, ключевых компетентностей современного человека</a:t>
            </a:r>
          </a:p>
          <a:p>
            <a:pPr marL="365125" indent="-282575" eaLnBrk="1" hangingPunct="1"/>
            <a:endParaRPr lang="ru-RU" sz="2000" smtClean="0">
              <a:latin typeface="Times New Roman" pitchFamily="18" charset="0"/>
            </a:endParaRPr>
          </a:p>
        </p:txBody>
      </p:sp>
      <p:sp>
        <p:nvSpPr>
          <p:cNvPr id="132099" name="Rectangle 6"/>
          <p:cNvSpPr>
            <a:spLocks noGrp="1" noChangeArrowheads="1"/>
          </p:cNvSpPr>
          <p:nvPr>
            <p:ph sz="quarter" idx="4294967295"/>
          </p:nvPr>
        </p:nvSpPr>
        <p:spPr>
          <a:xfrm>
            <a:off x="5292725" y="1412875"/>
            <a:ext cx="3673475" cy="2324100"/>
          </a:xfrm>
        </p:spPr>
        <p:txBody>
          <a:bodyPr/>
          <a:lstStyle/>
          <a:p>
            <a:pPr marL="365125" indent="-282575" eaLnBrk="1" hangingPunct="1"/>
            <a:r>
              <a:rPr lang="ru-RU" sz="2000" smtClean="0">
                <a:latin typeface="Times New Roman" pitchFamily="18" charset="0"/>
              </a:rPr>
              <a:t>ценностные ориентиры: </a:t>
            </a:r>
            <a:r>
              <a:rPr lang="ru-RU" sz="2000" smtClean="0">
                <a:solidFill>
                  <a:schemeClr val="accent1"/>
                </a:solidFill>
                <a:latin typeface="Times New Roman" pitchFamily="18" charset="0"/>
              </a:rPr>
              <a:t>ТОЛЕРАНТНОСТЬ, УМЕНИЕ ОБЩАТЬСЯ, УМЕНИЕ ВЗАИМОДЕЙСТВОВАТЬ С ДРУГИМИ ЛЮДЬМИ</a:t>
            </a:r>
          </a:p>
          <a:p>
            <a:pPr marL="365125" indent="-282575" eaLnBrk="1" hangingPunct="1"/>
            <a:endParaRPr lang="ru-RU" sz="2000" smtClean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132100" name="Rectangle 7"/>
          <p:cNvSpPr>
            <a:spLocks noGrp="1"/>
          </p:cNvSpPr>
          <p:nvPr>
            <p:ph sz="quarter" idx="4294967295"/>
          </p:nvPr>
        </p:nvSpPr>
        <p:spPr>
          <a:xfrm>
            <a:off x="1403350" y="3429000"/>
            <a:ext cx="3673475" cy="2828925"/>
          </a:xfrm>
        </p:spPr>
        <p:txBody>
          <a:bodyPr/>
          <a:lstStyle/>
          <a:p>
            <a:pPr marL="365125" indent="-282575" eaLnBrk="1" hangingPunct="1"/>
            <a:r>
              <a:rPr lang="ru-RU" sz="2000" smtClean="0">
                <a:latin typeface="Times New Roman" pitchFamily="18" charset="0"/>
              </a:rPr>
              <a:t>информационная революция</a:t>
            </a:r>
          </a:p>
          <a:p>
            <a:pPr marL="365125" indent="-282575" eaLnBrk="1" hangingPunct="1"/>
            <a:r>
              <a:rPr lang="ru-RU" sz="2000" smtClean="0">
                <a:latin typeface="Times New Roman" pitchFamily="18" charset="0"/>
              </a:rPr>
              <a:t> мир Интернета </a:t>
            </a:r>
          </a:p>
          <a:p>
            <a:pPr marL="365125" indent="-282575" eaLnBrk="1" hangingPunct="1"/>
            <a:r>
              <a:rPr lang="ru-RU" sz="1800" smtClean="0">
                <a:latin typeface="Times New Roman" pitchFamily="18" charset="0"/>
              </a:rPr>
              <a:t>ключевая компетентность человека - умение  работать с  информацией (сбор, анализ, отбор и адаптация для своих условий) </a:t>
            </a:r>
          </a:p>
        </p:txBody>
      </p:sp>
      <p:sp>
        <p:nvSpPr>
          <p:cNvPr id="132101" name="Rectangle 8"/>
          <p:cNvSpPr>
            <a:spLocks noGrp="1"/>
          </p:cNvSpPr>
          <p:nvPr>
            <p:ph sz="quarter" idx="4294967295"/>
          </p:nvPr>
        </p:nvSpPr>
        <p:spPr>
          <a:xfrm>
            <a:off x="5037138" y="3935413"/>
            <a:ext cx="4030662" cy="2190750"/>
          </a:xfrm>
        </p:spPr>
        <p:txBody>
          <a:bodyPr/>
          <a:lstStyle/>
          <a:p>
            <a:pPr marL="365125" indent="-282575" eaLnBrk="1" hangingPunct="1"/>
            <a:r>
              <a:rPr lang="ru-RU" sz="2400" smtClean="0">
                <a:latin typeface="Times New Roman" pitchFamily="18" charset="0"/>
              </a:rPr>
              <a:t>Интернет международен</a:t>
            </a:r>
          </a:p>
          <a:p>
            <a:pPr marL="365125" indent="-282575" eaLnBrk="1" hangingPunct="1"/>
            <a:r>
              <a:rPr lang="ru-RU" sz="2400" smtClean="0">
                <a:latin typeface="Times New Roman" pitchFamily="18" charset="0"/>
              </a:rPr>
              <a:t> самый популярный язык Интернета – английский.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Какие же требования к учителю иностранного языка предъявляются сегодня?</a:t>
            </a:r>
          </a:p>
        </p:txBody>
      </p:sp>
      <p:sp>
        <p:nvSpPr>
          <p:cNvPr id="1331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65125" indent="-282575" eaLnBrk="1" hangingPunct="1"/>
            <a:endParaRPr lang="ru-RU" smtClean="0"/>
          </a:p>
          <a:p>
            <a:pPr marL="365125" indent="-282575" eaLnBrk="1" hangingPunct="1"/>
            <a:r>
              <a:rPr lang="ru-RU" smtClean="0">
                <a:latin typeface="Times New Roman" pitchFamily="18" charset="0"/>
              </a:rPr>
              <a:t>качественная академическая подготовка учителя в вузе (общепедагогическая и предметная основа профессиональной деятельности учителя)</a:t>
            </a:r>
          </a:p>
          <a:p>
            <a:pPr marL="365125" indent="-282575" eaLnBrk="1" hangingPunct="1"/>
            <a:r>
              <a:rPr lang="ru-RU" smtClean="0">
                <a:latin typeface="Times New Roman" pitchFamily="18" charset="0"/>
              </a:rPr>
              <a:t>высокий уровень языковой подготовки </a:t>
            </a:r>
          </a:p>
          <a:p>
            <a:pPr marL="365125" indent="-282575" eaLnBrk="1" hangingPunct="1"/>
            <a:r>
              <a:rPr lang="ru-RU" smtClean="0">
                <a:latin typeface="Times New Roman" pitchFamily="18" charset="0"/>
              </a:rPr>
              <a:t>регулярное повышение квалификации, </a:t>
            </a:r>
          </a:p>
          <a:p>
            <a:pPr marL="365125" indent="-282575" eaLnBrk="1" hangingPunct="1"/>
            <a:r>
              <a:rPr lang="ru-RU" smtClean="0">
                <a:solidFill>
                  <a:srgbClr val="FF0066"/>
                </a:solidFill>
                <a:latin typeface="Times New Roman" pitchFamily="18" charset="0"/>
              </a:rPr>
              <a:t>самообразование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Шаблон оформления с слайдом-оглавлением ">
  <a:themeElements>
    <a:clrScheme name="pl-Conclusion5 1">
      <a:dk1>
        <a:srgbClr val="464646"/>
      </a:dk1>
      <a:lt1>
        <a:srgbClr val="FFFFFF"/>
      </a:lt1>
      <a:dk2>
        <a:srgbClr val="000000"/>
      </a:dk2>
      <a:lt2>
        <a:srgbClr val="808080"/>
      </a:lt2>
      <a:accent1>
        <a:srgbClr val="F15D5F"/>
      </a:accent1>
      <a:accent2>
        <a:srgbClr val="333399"/>
      </a:accent2>
      <a:accent3>
        <a:srgbClr val="FFFFFF"/>
      </a:accent3>
      <a:accent4>
        <a:srgbClr val="3A3A3A"/>
      </a:accent4>
      <a:accent5>
        <a:srgbClr val="F7B6B6"/>
      </a:accent5>
      <a:accent6>
        <a:srgbClr val="2D2D8A"/>
      </a:accent6>
      <a:hlink>
        <a:srgbClr val="F15D5F"/>
      </a:hlink>
      <a:folHlink>
        <a:srgbClr val="909090"/>
      </a:folHlink>
    </a:clrScheme>
    <a:fontScheme name="pl-Conclusion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l-Conclusion5 1">
        <a:dk1>
          <a:srgbClr val="464646"/>
        </a:dk1>
        <a:lt1>
          <a:srgbClr val="FFFFFF"/>
        </a:lt1>
        <a:dk2>
          <a:srgbClr val="000000"/>
        </a:dk2>
        <a:lt2>
          <a:srgbClr val="808080"/>
        </a:lt2>
        <a:accent1>
          <a:srgbClr val="F15D5F"/>
        </a:accent1>
        <a:accent2>
          <a:srgbClr val="333399"/>
        </a:accent2>
        <a:accent3>
          <a:srgbClr val="FFFFFF"/>
        </a:accent3>
        <a:accent4>
          <a:srgbClr val="3A3A3A"/>
        </a:accent4>
        <a:accent5>
          <a:srgbClr val="F7B6B6"/>
        </a:accent5>
        <a:accent6>
          <a:srgbClr val="2D2D8A"/>
        </a:accent6>
        <a:hlink>
          <a:srgbClr val="F15D5F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4_colormaster">
  <a:themeElements>
    <a:clrScheme name="4_colormaster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4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">
  <a:themeElements>
    <a:clrScheme name="simple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imple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e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e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imple">
  <a:themeElements>
    <a:clrScheme name="1_simple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1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imple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mple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mple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mple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mple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mple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mple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imple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imple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lormaster">
  <a:themeElements>
    <a:clrScheme name="2_colormaster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2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simple">
  <a:themeElements>
    <a:clrScheme name="2_simple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2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imple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mple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mple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mple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mple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mple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mple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imple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imple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simple">
  <a:themeElements>
    <a:clrScheme name="3_simple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3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simple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imple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imple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imple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imple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imple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imple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imple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imple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colormaster">
  <a:themeElements>
    <a:clrScheme name="3_colormaster 8">
      <a:dk1>
        <a:srgbClr val="000000"/>
      </a:dk1>
      <a:lt1>
        <a:srgbClr val="64F0BE"/>
      </a:lt1>
      <a:dk2>
        <a:srgbClr val="1C1C1C"/>
      </a:dk2>
      <a:lt2>
        <a:srgbClr val="4D4D4D"/>
      </a:lt2>
      <a:accent1>
        <a:srgbClr val="008000"/>
      </a:accent1>
      <a:accent2>
        <a:srgbClr val="00FFFF"/>
      </a:accent2>
      <a:accent3>
        <a:srgbClr val="B8F6DB"/>
      </a:accent3>
      <a:accent4>
        <a:srgbClr val="000000"/>
      </a:accent4>
      <a:accent5>
        <a:srgbClr val="AAC0AA"/>
      </a:accent5>
      <a:accent6>
        <a:srgbClr val="00E7E7"/>
      </a:accent6>
      <a:hlink>
        <a:srgbClr val="3366FF"/>
      </a:hlink>
      <a:folHlink>
        <a:srgbClr val="FFCC66"/>
      </a:folHlink>
    </a:clrScheme>
    <a:fontScheme name="3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simple">
  <a:themeElements>
    <a:clrScheme name="4_simple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4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simple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simple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simple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simple">
  <a:themeElements>
    <a:clrScheme name="5_simple 14">
      <a:dk1>
        <a:srgbClr val="000000"/>
      </a:dk1>
      <a:lt1>
        <a:srgbClr val="FF99CC"/>
      </a:lt1>
      <a:dk2>
        <a:srgbClr val="1C1C1C"/>
      </a:dk2>
      <a:lt2>
        <a:srgbClr val="4D4D4D"/>
      </a:lt2>
      <a:accent1>
        <a:srgbClr val="FF0000"/>
      </a:accent1>
      <a:accent2>
        <a:srgbClr val="FF99CC"/>
      </a:accent2>
      <a:accent3>
        <a:srgbClr val="FFCAE2"/>
      </a:accent3>
      <a:accent4>
        <a:srgbClr val="000000"/>
      </a:accent4>
      <a:accent5>
        <a:srgbClr val="FFAAAA"/>
      </a:accent5>
      <a:accent6>
        <a:srgbClr val="E78AB9"/>
      </a:accent6>
      <a:hlink>
        <a:srgbClr val="9933FF"/>
      </a:hlink>
      <a:folHlink>
        <a:srgbClr val="44C63A"/>
      </a:folHlink>
    </a:clrScheme>
    <a:fontScheme name="5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simple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simple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simple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simple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simple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simple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simple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simple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simple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</TotalTime>
  <Words>1224</Words>
  <Application>Microsoft Office PowerPoint</Application>
  <PresentationFormat>Экран (4:3)</PresentationFormat>
  <Paragraphs>127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21</vt:i4>
      </vt:variant>
      <vt:variant>
        <vt:lpstr>Заголовки слайдов</vt:lpstr>
      </vt:variant>
      <vt:variant>
        <vt:i4>30</vt:i4>
      </vt:variant>
    </vt:vector>
  </HeadingPairs>
  <TitlesOfParts>
    <vt:vector size="54" baseType="lpstr">
      <vt:lpstr>Arial</vt:lpstr>
      <vt:lpstr>Times New Roman</vt:lpstr>
      <vt:lpstr>Symbol</vt:lpstr>
      <vt:lpstr>Шаблон оформления с слайдом-оглавлением </vt:lpstr>
      <vt:lpstr>simple</vt:lpstr>
      <vt:lpstr>1_simple</vt:lpstr>
      <vt:lpstr>2_colormaster</vt:lpstr>
      <vt:lpstr>2_simple</vt:lpstr>
      <vt:lpstr>3_simple</vt:lpstr>
      <vt:lpstr>3_colormaster</vt:lpstr>
      <vt:lpstr>4_simple</vt:lpstr>
      <vt:lpstr>5_simple</vt:lpstr>
      <vt:lpstr>4_colormaster</vt:lpstr>
      <vt:lpstr>simple</vt:lpstr>
      <vt:lpstr>simple</vt:lpstr>
      <vt:lpstr>simple</vt:lpstr>
      <vt:lpstr>simple</vt:lpstr>
      <vt:lpstr>simple</vt:lpstr>
      <vt:lpstr>simple</vt:lpstr>
      <vt:lpstr>simple</vt:lpstr>
      <vt:lpstr>simple</vt:lpstr>
      <vt:lpstr>simple</vt:lpstr>
      <vt:lpstr>simple</vt:lpstr>
      <vt:lpstr>simple</vt:lpstr>
      <vt:lpstr> СОВРЕМЕННОЕ ОБРАЗОВАНИЕ     Тарасова Г.В.,  методист ИМО Управления образования г.Казани</vt:lpstr>
      <vt:lpstr>НОРМАТИВНО-ПРАВОВАЯ БАЗА</vt:lpstr>
      <vt:lpstr>НОРМАТИВНО-ПРАВОВАЯ БАЗА</vt:lpstr>
      <vt:lpstr>Главные события в общем образовании (2004-2011)</vt:lpstr>
      <vt:lpstr>Стандарт?</vt:lpstr>
      <vt:lpstr>Стандарт направлен на обеспечение:</vt:lpstr>
      <vt:lpstr>Стандарт направлен на обеспечение:</vt:lpstr>
      <vt:lpstr>Ключевые цели, связанные с изучением иностранного языка  </vt:lpstr>
      <vt:lpstr>Какие же требования к учителю иностранного языка предъявляются сегодня?</vt:lpstr>
      <vt:lpstr>Компетенция</vt:lpstr>
      <vt:lpstr>Понятие профессиональной компетенции</vt:lpstr>
      <vt:lpstr>Мониторинг</vt:lpstr>
      <vt:lpstr>Ключевые компетентности </vt:lpstr>
      <vt:lpstr>Ключевые компетентности</vt:lpstr>
      <vt:lpstr> Ценностно-смысловые компетенции</vt:lpstr>
      <vt:lpstr> Общекультурные компетенции </vt:lpstr>
      <vt:lpstr> Учебно-познавательные компетенции</vt:lpstr>
      <vt:lpstr> Информационные компетенции </vt:lpstr>
      <vt:lpstr>Коммуникативные компетенции</vt:lpstr>
      <vt:lpstr> Социально-трудовые компетенции </vt:lpstr>
      <vt:lpstr>В профессиональной деятельности педагога выделяют и иной состав компетенций </vt:lpstr>
      <vt:lpstr>Компете́нтность </vt:lpstr>
      <vt:lpstr>Компете́нтность</vt:lpstr>
      <vt:lpstr>Уровни компетентности</vt:lpstr>
      <vt:lpstr>Профессиональная компетентность</vt:lpstr>
      <vt:lpstr>Становление, формирование и развитие инновационной культуры педагогов</vt:lpstr>
      <vt:lpstr>Компетенции инновационной деятельности</vt:lpstr>
      <vt:lpstr>Какие педагогические технологии Вы знаете и используете в своей работе?  </vt:lpstr>
      <vt:lpstr>Что Вам больше помогает готовиться к переходу на ФГОС: проводимая методическая работа в школе / районе / городе или Ваше самообразование?</vt:lpstr>
      <vt:lpstr>Уважаемые коллеги!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Оглавление</dc:title>
  <dc:creator>Slash</dc:creator>
  <cp:lastModifiedBy>GALA-PC</cp:lastModifiedBy>
  <cp:revision>88</cp:revision>
  <dcterms:created xsi:type="dcterms:W3CDTF">2008-08-03T20:59:46Z</dcterms:created>
  <dcterms:modified xsi:type="dcterms:W3CDTF">2014-12-17T07:15:39Z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TC101950851049</vt:lpwstr>
  </property>
</Properties>
</file>